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More Sugar" charset="1" panose="00000000000000000000"/>
      <p:regular r:id="rId14"/>
    </p:embeddedFont>
    <p:embeddedFont>
      <p:font typeface="More Sugar Thin" charset="1" panose="00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gif"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gif"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3" Target="../media/image2.gif" Type="http://schemas.openxmlformats.org/officeDocument/2006/relationships/image"/><Relationship Id="rId4" Target="../media/image3.gif" Type="http://schemas.openxmlformats.org/officeDocument/2006/relationships/image"/><Relationship Id="rId5" Target="../media/image4.gif" Type="http://schemas.openxmlformats.org/officeDocument/2006/relationships/image"/><Relationship Id="rId6" Target="../media/image5.gif" Type="http://schemas.openxmlformats.org/officeDocument/2006/relationships/image"/><Relationship Id="rId7" Target="../media/image6.gif" Type="http://schemas.openxmlformats.org/officeDocument/2006/relationships/image"/><Relationship Id="rId8" Target="../media/image7.gif" Type="http://schemas.openxmlformats.org/officeDocument/2006/relationships/image"/><Relationship Id="rId9" Target="../media/image8.gif"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3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3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18.png" Type="http://schemas.openxmlformats.org/officeDocument/2006/relationships/image"/><Relationship Id="rId16" Target="../media/image19.svg" Type="http://schemas.openxmlformats.org/officeDocument/2006/relationships/image"/><Relationship Id="rId2" Target="../media/image24.gif"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18.png" Type="http://schemas.openxmlformats.org/officeDocument/2006/relationships/image"/><Relationship Id="rId16" Target="../media/image19.svg" Type="http://schemas.openxmlformats.org/officeDocument/2006/relationships/image"/><Relationship Id="rId2" Target="../media/image24.gif"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3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590094" y="1406320"/>
            <a:ext cx="3047668" cy="68572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346104" y="1439752"/>
            <a:ext cx="2996191" cy="618861"/>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77794" y="6524574"/>
            <a:ext cx="2830237" cy="1964838"/>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429311">
            <a:off x="-383718" y="9304178"/>
            <a:ext cx="3459645" cy="415157"/>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16688975" y="1564017"/>
            <a:ext cx="2603134" cy="989191"/>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252235" y="3216239"/>
            <a:ext cx="3123813" cy="843430"/>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16439448" y="4314162"/>
            <a:ext cx="2479131" cy="272704"/>
          </a:xfrm>
          <a:prstGeom prst="rect">
            <a:avLst/>
          </a:prstGeom>
        </p:spPr>
      </p:pic>
      <p:pic>
        <p:nvPicPr>
          <p:cNvPr name="Picture 9" id="9"/>
          <p:cNvPicPr>
            <a:picLocks noChangeAspect="true"/>
          </p:cNvPicPr>
          <p:nvPr/>
        </p:nvPicPr>
        <p:blipFill>
          <a:blip r:embed="rId9"/>
          <a:srcRect l="0" t="0" r="0" b="0"/>
          <a:stretch>
            <a:fillRect/>
          </a:stretch>
        </p:blipFill>
        <p:spPr>
          <a:xfrm flipH="false" flipV="false" rot="0">
            <a:off x="16235556" y="5769930"/>
            <a:ext cx="3509972" cy="754644"/>
          </a:xfrm>
          <a:prstGeom prst="rect">
            <a:avLst/>
          </a:prstGeom>
        </p:spPr>
      </p:pic>
      <p:pic>
        <p:nvPicPr>
          <p:cNvPr name="Picture 10" id="10"/>
          <p:cNvPicPr>
            <a:picLocks noChangeAspect="true"/>
          </p:cNvPicPr>
          <p:nvPr/>
        </p:nvPicPr>
        <p:blipFill>
          <a:blip r:embed="rId10"/>
          <a:srcRect l="0" t="0" r="0" b="0"/>
          <a:stretch>
            <a:fillRect/>
          </a:stretch>
        </p:blipFill>
        <p:spPr>
          <a:xfrm flipH="false" flipV="false" rot="0">
            <a:off x="9769454" y="9732024"/>
            <a:ext cx="4013564" cy="842848"/>
          </a:xfrm>
          <a:prstGeom prst="rect">
            <a:avLst/>
          </a:prstGeom>
        </p:spPr>
      </p:pic>
      <p:sp>
        <p:nvSpPr>
          <p:cNvPr name="Freeform 11" id="11"/>
          <p:cNvSpPr/>
          <p:nvPr/>
        </p:nvSpPr>
        <p:spPr>
          <a:xfrm flipH="false" flipV="false" rot="-5400000">
            <a:off x="15783562" y="7066470"/>
            <a:ext cx="1311773" cy="2192934"/>
          </a:xfrm>
          <a:custGeom>
            <a:avLst/>
            <a:gdLst/>
            <a:ahLst/>
            <a:cxnLst/>
            <a:rect r="r" b="b" t="t" l="l"/>
            <a:pathLst>
              <a:path h="2192934" w="1311773">
                <a:moveTo>
                  <a:pt x="0" y="0"/>
                </a:moveTo>
                <a:lnTo>
                  <a:pt x="1311773" y="0"/>
                </a:lnTo>
                <a:lnTo>
                  <a:pt x="1311773" y="2192934"/>
                </a:lnTo>
                <a:lnTo>
                  <a:pt x="0" y="219293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1968484">
            <a:off x="5226076" y="9410589"/>
            <a:ext cx="2023735" cy="2328566"/>
          </a:xfrm>
          <a:custGeom>
            <a:avLst/>
            <a:gdLst/>
            <a:ahLst/>
            <a:cxnLst/>
            <a:rect r="r" b="b" t="t" l="l"/>
            <a:pathLst>
              <a:path h="2328566" w="2023735">
                <a:moveTo>
                  <a:pt x="0" y="0"/>
                </a:moveTo>
                <a:lnTo>
                  <a:pt x="2023735" y="0"/>
                </a:lnTo>
                <a:lnTo>
                  <a:pt x="2023735" y="2328566"/>
                </a:lnTo>
                <a:lnTo>
                  <a:pt x="0" y="232856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10671625">
            <a:off x="6303885" y="144012"/>
            <a:ext cx="2830725" cy="555852"/>
          </a:xfrm>
          <a:custGeom>
            <a:avLst/>
            <a:gdLst/>
            <a:ahLst/>
            <a:cxnLst/>
            <a:rect r="r" b="b" t="t" l="l"/>
            <a:pathLst>
              <a:path h="555852" w="2830725">
                <a:moveTo>
                  <a:pt x="0" y="0"/>
                </a:moveTo>
                <a:lnTo>
                  <a:pt x="2830726" y="0"/>
                </a:lnTo>
                <a:lnTo>
                  <a:pt x="2830726" y="555851"/>
                </a:lnTo>
                <a:lnTo>
                  <a:pt x="0" y="55585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293159">
            <a:off x="3314286" y="-904648"/>
            <a:ext cx="2056019" cy="1809297"/>
          </a:xfrm>
          <a:custGeom>
            <a:avLst/>
            <a:gdLst/>
            <a:ahLst/>
            <a:cxnLst/>
            <a:rect r="r" b="b" t="t" l="l"/>
            <a:pathLst>
              <a:path h="1809297" w="2056019">
                <a:moveTo>
                  <a:pt x="0" y="0"/>
                </a:moveTo>
                <a:lnTo>
                  <a:pt x="2056019" y="0"/>
                </a:lnTo>
                <a:lnTo>
                  <a:pt x="2056019" y="1809296"/>
                </a:lnTo>
                <a:lnTo>
                  <a:pt x="0" y="180929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5" id="15"/>
          <p:cNvSpPr/>
          <p:nvPr/>
        </p:nvSpPr>
        <p:spPr>
          <a:xfrm flipH="false" flipV="false" rot="-409601">
            <a:off x="14825676" y="9388873"/>
            <a:ext cx="2819761" cy="733138"/>
          </a:xfrm>
          <a:custGeom>
            <a:avLst/>
            <a:gdLst/>
            <a:ahLst/>
            <a:cxnLst/>
            <a:rect r="r" b="b" t="t" l="l"/>
            <a:pathLst>
              <a:path h="733138" w="2819761">
                <a:moveTo>
                  <a:pt x="0" y="0"/>
                </a:moveTo>
                <a:lnTo>
                  <a:pt x="2819760" y="0"/>
                </a:lnTo>
                <a:lnTo>
                  <a:pt x="2819760" y="733138"/>
                </a:lnTo>
                <a:lnTo>
                  <a:pt x="0" y="73313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6" id="16"/>
          <p:cNvSpPr/>
          <p:nvPr/>
        </p:nvSpPr>
        <p:spPr>
          <a:xfrm flipH="false" flipV="false" rot="-580372">
            <a:off x="11806413" y="-253737"/>
            <a:ext cx="4882562" cy="772333"/>
          </a:xfrm>
          <a:custGeom>
            <a:avLst/>
            <a:gdLst/>
            <a:ahLst/>
            <a:cxnLst/>
            <a:rect r="r" b="b" t="t" l="l"/>
            <a:pathLst>
              <a:path h="772333" w="4882562">
                <a:moveTo>
                  <a:pt x="0" y="0"/>
                </a:moveTo>
                <a:lnTo>
                  <a:pt x="4882562" y="0"/>
                </a:lnTo>
                <a:lnTo>
                  <a:pt x="4882562" y="772332"/>
                </a:lnTo>
                <a:lnTo>
                  <a:pt x="0" y="77233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7" id="17"/>
          <p:cNvSpPr/>
          <p:nvPr/>
        </p:nvSpPr>
        <p:spPr>
          <a:xfrm flipH="false" flipV="false" rot="0">
            <a:off x="6421208" y="800136"/>
            <a:ext cx="3650180" cy="1898093"/>
          </a:xfrm>
          <a:custGeom>
            <a:avLst/>
            <a:gdLst/>
            <a:ahLst/>
            <a:cxnLst/>
            <a:rect r="r" b="b" t="t" l="l"/>
            <a:pathLst>
              <a:path h="1898093" w="3650180">
                <a:moveTo>
                  <a:pt x="0" y="0"/>
                </a:moveTo>
                <a:lnTo>
                  <a:pt x="3650180" y="0"/>
                </a:lnTo>
                <a:lnTo>
                  <a:pt x="3650180" y="1898093"/>
                </a:lnTo>
                <a:lnTo>
                  <a:pt x="0" y="1898093"/>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18" id="18"/>
          <p:cNvSpPr txBox="true"/>
          <p:nvPr/>
        </p:nvSpPr>
        <p:spPr>
          <a:xfrm rot="0">
            <a:off x="2052444" y="2811248"/>
            <a:ext cx="14183112" cy="2061958"/>
          </a:xfrm>
          <a:prstGeom prst="rect">
            <a:avLst/>
          </a:prstGeom>
        </p:spPr>
        <p:txBody>
          <a:bodyPr anchor="t" rtlCol="false" tIns="0" lIns="0" bIns="0" rIns="0">
            <a:spAutoFit/>
          </a:bodyPr>
          <a:lstStyle/>
          <a:p>
            <a:pPr algn="ctr">
              <a:lnSpc>
                <a:spcPts val="16262"/>
              </a:lnSpc>
              <a:spcBef>
                <a:spcPct val="0"/>
              </a:spcBef>
            </a:pPr>
            <a:r>
              <a:rPr lang="en-US" sz="11616">
                <a:solidFill>
                  <a:srgbClr val="FFFFFF"/>
                </a:solidFill>
                <a:latin typeface="More Sugar Thin"/>
              </a:rPr>
              <a:t>RSA Encryptor</a:t>
            </a:r>
          </a:p>
        </p:txBody>
      </p:sp>
      <p:sp>
        <p:nvSpPr>
          <p:cNvPr name="TextBox 19" id="19"/>
          <p:cNvSpPr txBox="true"/>
          <p:nvPr/>
        </p:nvSpPr>
        <p:spPr>
          <a:xfrm rot="0">
            <a:off x="3495901" y="4823920"/>
            <a:ext cx="11296198" cy="877622"/>
          </a:xfrm>
          <a:prstGeom prst="rect">
            <a:avLst/>
          </a:prstGeom>
        </p:spPr>
        <p:txBody>
          <a:bodyPr anchor="t" rtlCol="false" tIns="0" lIns="0" bIns="0" rIns="0">
            <a:spAutoFit/>
          </a:bodyPr>
          <a:lstStyle/>
          <a:p>
            <a:pPr algn="ctr">
              <a:lnSpc>
                <a:spcPts val="7113"/>
              </a:lnSpc>
              <a:spcBef>
                <a:spcPct val="0"/>
              </a:spcBef>
            </a:pPr>
            <a:r>
              <a:rPr lang="en-US" sz="5081">
                <a:solidFill>
                  <a:srgbClr val="FFFFFF"/>
                </a:solidFill>
                <a:latin typeface="DM Sans"/>
              </a:rPr>
              <a:t>Oleh BP10</a:t>
            </a:r>
          </a:p>
        </p:txBody>
      </p:sp>
      <p:sp>
        <p:nvSpPr>
          <p:cNvPr name="TextBox 20" id="20"/>
          <p:cNvSpPr txBox="true"/>
          <p:nvPr/>
        </p:nvSpPr>
        <p:spPr>
          <a:xfrm rot="0">
            <a:off x="4255629" y="5808030"/>
            <a:ext cx="14041896" cy="1884122"/>
          </a:xfrm>
          <a:prstGeom prst="rect">
            <a:avLst/>
          </a:prstGeom>
        </p:spPr>
        <p:txBody>
          <a:bodyPr anchor="t" rtlCol="false" tIns="0" lIns="0" bIns="0" rIns="0">
            <a:spAutoFit/>
          </a:bodyPr>
          <a:lstStyle/>
          <a:p>
            <a:pPr>
              <a:lnSpc>
                <a:spcPts val="3775"/>
              </a:lnSpc>
            </a:pPr>
            <a:r>
              <a:rPr lang="en-US" sz="2696" spc="172">
                <a:solidFill>
                  <a:srgbClr val="FFFFFF"/>
                </a:solidFill>
                <a:latin typeface="DM Sans"/>
              </a:rPr>
              <a:t>Muhammad Fahish Haritsah Bimo       2206059616 </a:t>
            </a:r>
          </a:p>
          <a:p>
            <a:pPr>
              <a:lnSpc>
                <a:spcPts val="3775"/>
              </a:lnSpc>
            </a:pPr>
            <a:r>
              <a:rPr lang="en-US" sz="2696" spc="172">
                <a:solidFill>
                  <a:srgbClr val="FFFFFF"/>
                </a:solidFill>
                <a:latin typeface="DM Sans"/>
              </a:rPr>
              <a:t>Raja Yonandro Ruslito                       2206059553 </a:t>
            </a:r>
          </a:p>
          <a:p>
            <a:pPr>
              <a:lnSpc>
                <a:spcPts val="3775"/>
              </a:lnSpc>
            </a:pPr>
            <a:r>
              <a:rPr lang="en-US" sz="2696" spc="172">
                <a:solidFill>
                  <a:srgbClr val="FFFFFF"/>
                </a:solidFill>
                <a:latin typeface="DM Sans"/>
              </a:rPr>
              <a:t>Yoel Dwi Miryano                                 2206059534 </a:t>
            </a:r>
          </a:p>
          <a:p>
            <a:pPr>
              <a:lnSpc>
                <a:spcPts val="3775"/>
              </a:lnSpc>
              <a:spcBef>
                <a:spcPct val="0"/>
              </a:spcBef>
            </a:pPr>
            <a:r>
              <a:rPr lang="en-US" sz="2696" spc="172">
                <a:solidFill>
                  <a:srgbClr val="FFFFFF"/>
                </a:solidFill>
                <a:latin typeface="DM Sans"/>
              </a:rPr>
              <a:t>Zikri Zulfa Azhim                                   2206028390 </a:t>
            </a:r>
          </a:p>
        </p:txBody>
      </p:sp>
      <p:pic>
        <p:nvPicPr>
          <p:cNvPr name="Picture 21" id="21"/>
          <p:cNvPicPr>
            <a:picLocks noChangeAspect="true"/>
          </p:cNvPicPr>
          <p:nvPr/>
        </p:nvPicPr>
        <p:blipFill>
          <a:blip r:embed="rId3"/>
          <a:srcRect l="0" t="0" r="0" b="0"/>
          <a:stretch>
            <a:fillRect/>
          </a:stretch>
        </p:blipFill>
        <p:spPr>
          <a:xfrm flipH="false" flipV="false" rot="0">
            <a:off x="3618283" y="8383187"/>
            <a:ext cx="4100965" cy="840698"/>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093518" y="7887272"/>
            <a:ext cx="4100965" cy="840698"/>
          </a:xfrm>
          <a:prstGeom prst="rect">
            <a:avLst/>
          </a:prstGeom>
        </p:spPr>
      </p:pic>
      <p:sp>
        <p:nvSpPr>
          <p:cNvPr name="Freeform 3" id="3"/>
          <p:cNvSpPr/>
          <p:nvPr/>
        </p:nvSpPr>
        <p:spPr>
          <a:xfrm flipH="false" flipV="false" rot="0">
            <a:off x="812427" y="3424720"/>
            <a:ext cx="16663146" cy="2271334"/>
          </a:xfrm>
          <a:custGeom>
            <a:avLst/>
            <a:gdLst/>
            <a:ahLst/>
            <a:cxnLst/>
            <a:rect r="r" b="b" t="t" l="l"/>
            <a:pathLst>
              <a:path h="2271334" w="16663146">
                <a:moveTo>
                  <a:pt x="0" y="0"/>
                </a:moveTo>
                <a:lnTo>
                  <a:pt x="16663146" y="0"/>
                </a:lnTo>
                <a:lnTo>
                  <a:pt x="16663146" y="2271333"/>
                </a:lnTo>
                <a:lnTo>
                  <a:pt x="0" y="2271333"/>
                </a:lnTo>
                <a:lnTo>
                  <a:pt x="0" y="0"/>
                </a:lnTo>
                <a:close/>
              </a:path>
            </a:pathLst>
          </a:custGeom>
          <a:blipFill>
            <a:blip r:embed="rId3"/>
            <a:stretch>
              <a:fillRect l="0" t="0" r="0" b="0"/>
            </a:stretch>
          </a:blipFill>
        </p:spPr>
      </p:sp>
      <p:sp>
        <p:nvSpPr>
          <p:cNvPr name="TextBox 4" id="4"/>
          <p:cNvSpPr txBox="true"/>
          <p:nvPr/>
        </p:nvSpPr>
        <p:spPr>
          <a:xfrm rot="0">
            <a:off x="1669968" y="2501112"/>
            <a:ext cx="14948065" cy="1780540"/>
          </a:xfrm>
          <a:prstGeom prst="rect">
            <a:avLst/>
          </a:prstGeom>
        </p:spPr>
        <p:txBody>
          <a:bodyPr anchor="t" rtlCol="false" tIns="0" lIns="0" bIns="0" rIns="0">
            <a:spAutoFit/>
          </a:bodyPr>
          <a:lstStyle/>
          <a:p>
            <a:pPr>
              <a:lnSpc>
                <a:spcPts val="4759"/>
              </a:lnSpc>
            </a:pPr>
            <a:r>
              <a:rPr lang="en-US" sz="3399">
                <a:solidFill>
                  <a:srgbClr val="FFFFFF"/>
                </a:solidFill>
                <a:latin typeface="DM Sans"/>
              </a:rPr>
              <a:t>RandomPrimeGenerator.vhd</a:t>
            </a:r>
          </a:p>
          <a:p>
            <a:pPr>
              <a:lnSpc>
                <a:spcPts val="4759"/>
              </a:lnSpc>
            </a:pPr>
          </a:p>
          <a:p>
            <a:pPr>
              <a:lnSpc>
                <a:spcPts val="4759"/>
              </a:lnSpc>
            </a:pPr>
          </a:p>
        </p:txBody>
      </p:sp>
      <p:sp>
        <p:nvSpPr>
          <p:cNvPr name="TextBox 5" id="5"/>
          <p:cNvSpPr txBox="true"/>
          <p:nvPr/>
        </p:nvSpPr>
        <p:spPr>
          <a:xfrm rot="0">
            <a:off x="2599400" y="590550"/>
            <a:ext cx="13089200" cy="1561641"/>
          </a:xfrm>
          <a:prstGeom prst="rect">
            <a:avLst/>
          </a:prstGeom>
        </p:spPr>
        <p:txBody>
          <a:bodyPr anchor="t" rtlCol="false" tIns="0" lIns="0" bIns="0" rIns="0">
            <a:spAutoFit/>
          </a:bodyPr>
          <a:lstStyle/>
          <a:p>
            <a:pPr algn="ctr">
              <a:lnSpc>
                <a:spcPts val="12395"/>
              </a:lnSpc>
              <a:spcBef>
                <a:spcPct val="0"/>
              </a:spcBef>
            </a:pPr>
            <a:r>
              <a:rPr lang="en-US" sz="8854">
                <a:solidFill>
                  <a:srgbClr val="FFFFFF"/>
                </a:solidFill>
                <a:latin typeface="More Sugar Thin"/>
              </a:rPr>
              <a:t>Result &amp;Testing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093518" y="7887272"/>
            <a:ext cx="4100965" cy="840698"/>
          </a:xfrm>
          <a:prstGeom prst="rect">
            <a:avLst/>
          </a:prstGeom>
        </p:spPr>
      </p:pic>
      <p:sp>
        <p:nvSpPr>
          <p:cNvPr name="Freeform 3" id="3"/>
          <p:cNvSpPr/>
          <p:nvPr/>
        </p:nvSpPr>
        <p:spPr>
          <a:xfrm flipH="false" flipV="false" rot="0">
            <a:off x="709285" y="3230854"/>
            <a:ext cx="16869430" cy="3251938"/>
          </a:xfrm>
          <a:custGeom>
            <a:avLst/>
            <a:gdLst/>
            <a:ahLst/>
            <a:cxnLst/>
            <a:rect r="r" b="b" t="t" l="l"/>
            <a:pathLst>
              <a:path h="3251938" w="16869430">
                <a:moveTo>
                  <a:pt x="0" y="0"/>
                </a:moveTo>
                <a:lnTo>
                  <a:pt x="16869430" y="0"/>
                </a:lnTo>
                <a:lnTo>
                  <a:pt x="16869430" y="3251938"/>
                </a:lnTo>
                <a:lnTo>
                  <a:pt x="0" y="3251938"/>
                </a:lnTo>
                <a:lnTo>
                  <a:pt x="0" y="0"/>
                </a:lnTo>
                <a:close/>
              </a:path>
            </a:pathLst>
          </a:custGeom>
          <a:blipFill>
            <a:blip r:embed="rId3"/>
            <a:stretch>
              <a:fillRect l="0" t="0" r="0" b="0"/>
            </a:stretch>
          </a:blipFill>
        </p:spPr>
      </p:sp>
      <p:sp>
        <p:nvSpPr>
          <p:cNvPr name="TextBox 4" id="4"/>
          <p:cNvSpPr txBox="true"/>
          <p:nvPr/>
        </p:nvSpPr>
        <p:spPr>
          <a:xfrm rot="0">
            <a:off x="1669968" y="2307246"/>
            <a:ext cx="14948065" cy="1780540"/>
          </a:xfrm>
          <a:prstGeom prst="rect">
            <a:avLst/>
          </a:prstGeom>
        </p:spPr>
        <p:txBody>
          <a:bodyPr anchor="t" rtlCol="false" tIns="0" lIns="0" bIns="0" rIns="0">
            <a:spAutoFit/>
          </a:bodyPr>
          <a:lstStyle/>
          <a:p>
            <a:pPr>
              <a:lnSpc>
                <a:spcPts val="4759"/>
              </a:lnSpc>
            </a:pPr>
            <a:r>
              <a:rPr lang="en-US" sz="3399">
                <a:solidFill>
                  <a:srgbClr val="FFFFFF"/>
                </a:solidFill>
                <a:latin typeface="DM Sans"/>
              </a:rPr>
              <a:t>KeyGenerator.vhd</a:t>
            </a:r>
          </a:p>
          <a:p>
            <a:pPr>
              <a:lnSpc>
                <a:spcPts val="4759"/>
              </a:lnSpc>
            </a:pPr>
          </a:p>
          <a:p>
            <a:pPr>
              <a:lnSpc>
                <a:spcPts val="4759"/>
              </a:lnSpc>
            </a:pPr>
          </a:p>
        </p:txBody>
      </p:sp>
      <p:sp>
        <p:nvSpPr>
          <p:cNvPr name="TextBox 5" id="5"/>
          <p:cNvSpPr txBox="true"/>
          <p:nvPr/>
        </p:nvSpPr>
        <p:spPr>
          <a:xfrm rot="0">
            <a:off x="2599400" y="590550"/>
            <a:ext cx="13089200" cy="1561641"/>
          </a:xfrm>
          <a:prstGeom prst="rect">
            <a:avLst/>
          </a:prstGeom>
        </p:spPr>
        <p:txBody>
          <a:bodyPr anchor="t" rtlCol="false" tIns="0" lIns="0" bIns="0" rIns="0">
            <a:spAutoFit/>
          </a:bodyPr>
          <a:lstStyle/>
          <a:p>
            <a:pPr algn="ctr">
              <a:lnSpc>
                <a:spcPts val="12395"/>
              </a:lnSpc>
              <a:spcBef>
                <a:spcPct val="0"/>
              </a:spcBef>
            </a:pPr>
            <a:r>
              <a:rPr lang="en-US" sz="8854">
                <a:solidFill>
                  <a:srgbClr val="FFFFFF"/>
                </a:solidFill>
                <a:latin typeface="More Sugar Thin"/>
              </a:rPr>
              <a:t>Result &amp;Testing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640288" y="5520409"/>
            <a:ext cx="7007423" cy="840891"/>
          </a:xfrm>
          <a:prstGeom prst="rect">
            <a:avLst/>
          </a:prstGeom>
        </p:spPr>
      </p:pic>
      <p:sp>
        <p:nvSpPr>
          <p:cNvPr name="TextBox 3" id="3"/>
          <p:cNvSpPr txBox="true"/>
          <p:nvPr/>
        </p:nvSpPr>
        <p:spPr>
          <a:xfrm rot="0">
            <a:off x="2864721" y="4087625"/>
            <a:ext cx="12558559" cy="1186924"/>
          </a:xfrm>
          <a:prstGeom prst="rect">
            <a:avLst/>
          </a:prstGeom>
        </p:spPr>
        <p:txBody>
          <a:bodyPr anchor="t" rtlCol="false" tIns="0" lIns="0" bIns="0" rIns="0">
            <a:spAutoFit/>
          </a:bodyPr>
          <a:lstStyle/>
          <a:p>
            <a:pPr algn="ctr">
              <a:lnSpc>
                <a:spcPts val="8854"/>
              </a:lnSpc>
            </a:pPr>
            <a:r>
              <a:rPr lang="en-US" sz="8854">
                <a:solidFill>
                  <a:srgbClr val="FFFFFF"/>
                </a:solidFill>
                <a:latin typeface="More Sugar Thin"/>
              </a:rPr>
              <a:t>Thanks for your time!</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599400" y="1572910"/>
            <a:ext cx="13089200" cy="1561641"/>
          </a:xfrm>
          <a:prstGeom prst="rect">
            <a:avLst/>
          </a:prstGeom>
        </p:spPr>
        <p:txBody>
          <a:bodyPr anchor="t" rtlCol="false" tIns="0" lIns="0" bIns="0" rIns="0">
            <a:spAutoFit/>
          </a:bodyPr>
          <a:lstStyle/>
          <a:p>
            <a:pPr algn="ctr">
              <a:lnSpc>
                <a:spcPts val="12395"/>
              </a:lnSpc>
              <a:spcBef>
                <a:spcPct val="0"/>
              </a:spcBef>
            </a:pPr>
            <a:r>
              <a:rPr lang="en-US" sz="8854">
                <a:solidFill>
                  <a:srgbClr val="FFFFFF"/>
                </a:solidFill>
                <a:latin typeface="More Sugar Thin"/>
              </a:rPr>
              <a:t>The Goal</a:t>
            </a:r>
          </a:p>
        </p:txBody>
      </p:sp>
      <p:sp>
        <p:nvSpPr>
          <p:cNvPr name="TextBox 3" id="3"/>
          <p:cNvSpPr txBox="true"/>
          <p:nvPr/>
        </p:nvSpPr>
        <p:spPr>
          <a:xfrm rot="0">
            <a:off x="3440691" y="3158074"/>
            <a:ext cx="11406617" cy="5375117"/>
          </a:xfrm>
          <a:prstGeom prst="rect">
            <a:avLst/>
          </a:prstGeom>
        </p:spPr>
        <p:txBody>
          <a:bodyPr anchor="t" rtlCol="false" tIns="0" lIns="0" bIns="0" rIns="0">
            <a:spAutoFit/>
          </a:bodyPr>
          <a:lstStyle/>
          <a:p>
            <a:pPr marL="945908" indent="-472954" lvl="1">
              <a:lnSpc>
                <a:spcPts val="6133"/>
              </a:lnSpc>
              <a:buFont typeface="Arial"/>
              <a:buChar char="•"/>
            </a:pPr>
            <a:r>
              <a:rPr lang="en-US" sz="4381">
                <a:solidFill>
                  <a:srgbClr val="FFFFFF"/>
                </a:solidFill>
                <a:latin typeface="DM Sans"/>
              </a:rPr>
              <a:t>Pemenuhan nilai dalam praktikum Perancangan Sistem Digital</a:t>
            </a:r>
          </a:p>
          <a:p>
            <a:pPr marL="945908" indent="-472954" lvl="1">
              <a:lnSpc>
                <a:spcPts val="6133"/>
              </a:lnSpc>
              <a:buFont typeface="Arial"/>
              <a:buChar char="•"/>
            </a:pPr>
            <a:r>
              <a:rPr lang="en-US" sz="4381">
                <a:solidFill>
                  <a:srgbClr val="FFFFFF"/>
                </a:solidFill>
                <a:latin typeface="DM Sans"/>
              </a:rPr>
              <a:t>Implementasi pemrograman dengan menggunakan bahasa VHDL</a:t>
            </a:r>
          </a:p>
          <a:p>
            <a:pPr marL="945908" indent="-472954" lvl="1">
              <a:lnSpc>
                <a:spcPts val="6133"/>
              </a:lnSpc>
              <a:spcBef>
                <a:spcPct val="0"/>
              </a:spcBef>
              <a:buFont typeface="Arial"/>
              <a:buChar char="•"/>
            </a:pPr>
            <a:r>
              <a:rPr lang="en-US" sz="4381">
                <a:solidFill>
                  <a:srgbClr val="FFFFFF"/>
                </a:solidFill>
                <a:latin typeface="DM Sans"/>
              </a:rPr>
              <a:t>Merancang sebuah metode enkripsi RSA yang akan mengenkripsi sebuah pesan string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599400" y="857250"/>
            <a:ext cx="13089200" cy="1561641"/>
          </a:xfrm>
          <a:prstGeom prst="rect">
            <a:avLst/>
          </a:prstGeom>
        </p:spPr>
        <p:txBody>
          <a:bodyPr anchor="t" rtlCol="false" tIns="0" lIns="0" bIns="0" rIns="0">
            <a:spAutoFit/>
          </a:bodyPr>
          <a:lstStyle/>
          <a:p>
            <a:pPr algn="ctr">
              <a:lnSpc>
                <a:spcPts val="12395"/>
              </a:lnSpc>
              <a:spcBef>
                <a:spcPct val="0"/>
              </a:spcBef>
            </a:pPr>
            <a:r>
              <a:rPr lang="en-US" sz="8854">
                <a:solidFill>
                  <a:srgbClr val="FFFFFF"/>
                </a:solidFill>
                <a:latin typeface="More Sugar Thin"/>
              </a:rPr>
              <a:t>The Background</a:t>
            </a:r>
          </a:p>
        </p:txBody>
      </p:sp>
      <p:sp>
        <p:nvSpPr>
          <p:cNvPr name="TextBox 3" id="3"/>
          <p:cNvSpPr txBox="true"/>
          <p:nvPr/>
        </p:nvSpPr>
        <p:spPr>
          <a:xfrm rot="0">
            <a:off x="1669968" y="2444433"/>
            <a:ext cx="14948065" cy="6503035"/>
          </a:xfrm>
          <a:prstGeom prst="rect">
            <a:avLst/>
          </a:prstGeom>
        </p:spPr>
        <p:txBody>
          <a:bodyPr anchor="t" rtlCol="false" tIns="0" lIns="0" bIns="0" rIns="0">
            <a:spAutoFit/>
          </a:bodyPr>
          <a:lstStyle/>
          <a:p>
            <a:pPr>
              <a:lnSpc>
                <a:spcPts val="4340"/>
              </a:lnSpc>
            </a:pPr>
            <a:r>
              <a:rPr lang="en-US" sz="3100">
                <a:solidFill>
                  <a:srgbClr val="FFFFFF"/>
                </a:solidFill>
                <a:latin typeface="DM Sans"/>
              </a:rPr>
              <a:t>Di era digital dimana perkembangan teknologi yang berjalan dengan sangat cepat dan menjadi semakin canggih. Namun, hal ini juga sejalan dengan kejahatan yang terjadi di dunia digital yang juga semakin canggih. Oleh karena itu, diperlukan metode keamanan digital yang juga canggih untuk dapat melindungi user dari kejahatan di dunia digital.</a:t>
            </a:r>
          </a:p>
          <a:p>
            <a:pPr>
              <a:lnSpc>
                <a:spcPts val="4340"/>
              </a:lnSpc>
            </a:pPr>
          </a:p>
          <a:p>
            <a:pPr>
              <a:lnSpc>
                <a:spcPts val="4340"/>
              </a:lnSpc>
            </a:pPr>
            <a:r>
              <a:rPr lang="en-US" sz="3100">
                <a:solidFill>
                  <a:srgbClr val="FFFFFF"/>
                </a:solidFill>
                <a:latin typeface="DM Sans"/>
              </a:rPr>
              <a:t>Kejahatan dalam dunia digital ada banyak jenisnya. Salah satu bentuknya adalah pengambilan informasi secara diam-diam ketika seseorang sedang mengirim pesan. Untuk mencegah bentuk kejahatan ini diperlukan sebuah metode enkripsi dan dekripsi yang akan memproteksi pesan tersebut agar tidak dapat dikethaui isinya. Salah satu metode tersebut yang mana akan kami implementasikan adalah RSA encryptor.</a:t>
            </a:r>
          </a:p>
        </p:txBody>
      </p:sp>
      <p:pic>
        <p:nvPicPr>
          <p:cNvPr name="Picture 4" id="4"/>
          <p:cNvPicPr>
            <a:picLocks noChangeAspect="true"/>
          </p:cNvPicPr>
          <p:nvPr/>
        </p:nvPicPr>
        <p:blipFill>
          <a:blip r:embed="rId2"/>
          <a:srcRect l="0" t="0" r="0" b="0"/>
          <a:stretch>
            <a:fillRect/>
          </a:stretch>
        </p:blipFill>
        <p:spPr>
          <a:xfrm flipH="false" flipV="false" rot="0">
            <a:off x="7093518" y="8895101"/>
            <a:ext cx="4100965" cy="840698"/>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8433863">
            <a:off x="9850368" y="5101266"/>
            <a:ext cx="4591887" cy="4733904"/>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0">
            <a:off x="11523295" y="565549"/>
            <a:ext cx="4099729" cy="4226525"/>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5996800">
            <a:off x="15300386" y="4810108"/>
            <a:ext cx="5975228" cy="6160028"/>
          </a:xfrm>
          <a:prstGeom prst="rect">
            <a:avLst/>
          </a:prstGeom>
        </p:spPr>
      </p:pic>
      <p:sp>
        <p:nvSpPr>
          <p:cNvPr name="Freeform 5" id="5"/>
          <p:cNvSpPr/>
          <p:nvPr/>
        </p:nvSpPr>
        <p:spPr>
          <a:xfrm flipH="false" flipV="false" rot="0">
            <a:off x="13903434" y="2678812"/>
            <a:ext cx="1155283" cy="1329300"/>
          </a:xfrm>
          <a:custGeom>
            <a:avLst/>
            <a:gdLst/>
            <a:ahLst/>
            <a:cxnLst/>
            <a:rect r="r" b="b" t="t" l="l"/>
            <a:pathLst>
              <a:path h="1329300" w="1155283">
                <a:moveTo>
                  <a:pt x="0" y="0"/>
                </a:moveTo>
                <a:lnTo>
                  <a:pt x="1155282" y="0"/>
                </a:lnTo>
                <a:lnTo>
                  <a:pt x="1155282" y="1329300"/>
                </a:lnTo>
                <a:lnTo>
                  <a:pt x="0" y="1329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448236">
            <a:off x="12823826" y="1708922"/>
            <a:ext cx="1155283" cy="1329300"/>
          </a:xfrm>
          <a:custGeom>
            <a:avLst/>
            <a:gdLst/>
            <a:ahLst/>
            <a:cxnLst/>
            <a:rect r="r" b="b" t="t" l="l"/>
            <a:pathLst>
              <a:path h="1329300" w="1155283">
                <a:moveTo>
                  <a:pt x="0" y="0"/>
                </a:moveTo>
                <a:lnTo>
                  <a:pt x="1155283" y="0"/>
                </a:lnTo>
                <a:lnTo>
                  <a:pt x="1155283" y="1329300"/>
                </a:lnTo>
                <a:lnTo>
                  <a:pt x="0" y="1329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296918" y="6701732"/>
            <a:ext cx="1065358" cy="1135556"/>
          </a:xfrm>
          <a:custGeom>
            <a:avLst/>
            <a:gdLst/>
            <a:ahLst/>
            <a:cxnLst/>
            <a:rect r="r" b="b" t="t" l="l"/>
            <a:pathLst>
              <a:path h="1135556" w="1065358">
                <a:moveTo>
                  <a:pt x="0" y="0"/>
                </a:moveTo>
                <a:lnTo>
                  <a:pt x="1065358" y="0"/>
                </a:lnTo>
                <a:lnTo>
                  <a:pt x="1065358" y="1135556"/>
                </a:lnTo>
                <a:lnTo>
                  <a:pt x="0" y="11355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3196030">
            <a:off x="10990616" y="6133955"/>
            <a:ext cx="1065358" cy="1135556"/>
          </a:xfrm>
          <a:custGeom>
            <a:avLst/>
            <a:gdLst/>
            <a:ahLst/>
            <a:cxnLst/>
            <a:rect r="r" b="b" t="t" l="l"/>
            <a:pathLst>
              <a:path h="1135556" w="1065358">
                <a:moveTo>
                  <a:pt x="0" y="0"/>
                </a:moveTo>
                <a:lnTo>
                  <a:pt x="1065358" y="0"/>
                </a:lnTo>
                <a:lnTo>
                  <a:pt x="1065358" y="1135555"/>
                </a:lnTo>
                <a:lnTo>
                  <a:pt x="0" y="11355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598794">
            <a:off x="10990616" y="7666926"/>
            <a:ext cx="1065358" cy="1135556"/>
          </a:xfrm>
          <a:custGeom>
            <a:avLst/>
            <a:gdLst/>
            <a:ahLst/>
            <a:cxnLst/>
            <a:rect r="r" b="b" t="t" l="l"/>
            <a:pathLst>
              <a:path h="1135556" w="1065358">
                <a:moveTo>
                  <a:pt x="0" y="0"/>
                </a:moveTo>
                <a:lnTo>
                  <a:pt x="1065358" y="0"/>
                </a:lnTo>
                <a:lnTo>
                  <a:pt x="1065358" y="1135555"/>
                </a:lnTo>
                <a:lnTo>
                  <a:pt x="0" y="11355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7259300" y="7250260"/>
            <a:ext cx="2885497" cy="645302"/>
          </a:xfrm>
          <a:custGeom>
            <a:avLst/>
            <a:gdLst/>
            <a:ahLst/>
            <a:cxnLst/>
            <a:rect r="r" b="b" t="t" l="l"/>
            <a:pathLst>
              <a:path h="645302" w="2885497">
                <a:moveTo>
                  <a:pt x="0" y="0"/>
                </a:moveTo>
                <a:lnTo>
                  <a:pt x="2885497" y="0"/>
                </a:lnTo>
                <a:lnTo>
                  <a:pt x="2885497" y="645302"/>
                </a:lnTo>
                <a:lnTo>
                  <a:pt x="0" y="6453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10701688">
            <a:off x="16649451" y="9000540"/>
            <a:ext cx="2885497" cy="645302"/>
          </a:xfrm>
          <a:custGeom>
            <a:avLst/>
            <a:gdLst/>
            <a:ahLst/>
            <a:cxnLst/>
            <a:rect r="r" b="b" t="t" l="l"/>
            <a:pathLst>
              <a:path h="645302" w="2885497">
                <a:moveTo>
                  <a:pt x="0" y="0"/>
                </a:moveTo>
                <a:lnTo>
                  <a:pt x="2885497" y="0"/>
                </a:lnTo>
                <a:lnTo>
                  <a:pt x="2885497" y="645302"/>
                </a:lnTo>
                <a:lnTo>
                  <a:pt x="0" y="6453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6649451" y="6551291"/>
            <a:ext cx="2189044" cy="429849"/>
          </a:xfrm>
          <a:custGeom>
            <a:avLst/>
            <a:gdLst/>
            <a:ahLst/>
            <a:cxnLst/>
            <a:rect r="r" b="b" t="t" l="l"/>
            <a:pathLst>
              <a:path h="429849" w="2189044">
                <a:moveTo>
                  <a:pt x="0" y="0"/>
                </a:moveTo>
                <a:lnTo>
                  <a:pt x="2189044" y="0"/>
                </a:lnTo>
                <a:lnTo>
                  <a:pt x="2189044" y="429848"/>
                </a:lnTo>
                <a:lnTo>
                  <a:pt x="0" y="4298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10671625">
            <a:off x="16513004" y="8234703"/>
            <a:ext cx="2189044" cy="429849"/>
          </a:xfrm>
          <a:custGeom>
            <a:avLst/>
            <a:gdLst/>
            <a:ahLst/>
            <a:cxnLst/>
            <a:rect r="r" b="b" t="t" l="l"/>
            <a:pathLst>
              <a:path h="429849" w="2189044">
                <a:moveTo>
                  <a:pt x="0" y="0"/>
                </a:moveTo>
                <a:lnTo>
                  <a:pt x="2189044" y="0"/>
                </a:lnTo>
                <a:lnTo>
                  <a:pt x="2189044" y="429849"/>
                </a:lnTo>
                <a:lnTo>
                  <a:pt x="0" y="4298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662228" y="694859"/>
            <a:ext cx="7546246" cy="1232644"/>
          </a:xfrm>
          <a:prstGeom prst="rect">
            <a:avLst/>
          </a:prstGeom>
        </p:spPr>
        <p:txBody>
          <a:bodyPr anchor="t" rtlCol="false" tIns="0" lIns="0" bIns="0" rIns="0">
            <a:spAutoFit/>
          </a:bodyPr>
          <a:lstStyle/>
          <a:p>
            <a:pPr>
              <a:lnSpc>
                <a:spcPts val="8854"/>
              </a:lnSpc>
            </a:pPr>
            <a:r>
              <a:rPr lang="en-US" sz="8854">
                <a:solidFill>
                  <a:srgbClr val="FFFFFF"/>
                </a:solidFill>
                <a:latin typeface="More Sugar Thin"/>
              </a:rPr>
              <a:t>How it Works</a:t>
            </a:r>
          </a:p>
        </p:txBody>
      </p:sp>
      <p:sp>
        <p:nvSpPr>
          <p:cNvPr name="Freeform 15" id="15"/>
          <p:cNvSpPr/>
          <p:nvPr/>
        </p:nvSpPr>
        <p:spPr>
          <a:xfrm flipH="false" flipV="false" rot="-293159">
            <a:off x="9614862" y="584963"/>
            <a:ext cx="1509784" cy="1328610"/>
          </a:xfrm>
          <a:custGeom>
            <a:avLst/>
            <a:gdLst/>
            <a:ahLst/>
            <a:cxnLst/>
            <a:rect r="r" b="b" t="t" l="l"/>
            <a:pathLst>
              <a:path h="1328610" w="1509784">
                <a:moveTo>
                  <a:pt x="0" y="0"/>
                </a:moveTo>
                <a:lnTo>
                  <a:pt x="1509785" y="0"/>
                </a:lnTo>
                <a:lnTo>
                  <a:pt x="1509785" y="1328611"/>
                </a:lnTo>
                <a:lnTo>
                  <a:pt x="0" y="13286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6770550" y="1975456"/>
            <a:ext cx="973423" cy="1627303"/>
          </a:xfrm>
          <a:custGeom>
            <a:avLst/>
            <a:gdLst/>
            <a:ahLst/>
            <a:cxnLst/>
            <a:rect r="r" b="b" t="t" l="l"/>
            <a:pathLst>
              <a:path h="1627303" w="973423">
                <a:moveTo>
                  <a:pt x="0" y="0"/>
                </a:moveTo>
                <a:lnTo>
                  <a:pt x="973423" y="0"/>
                </a:lnTo>
                <a:lnTo>
                  <a:pt x="973423" y="1627303"/>
                </a:lnTo>
                <a:lnTo>
                  <a:pt x="0" y="162730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7" id="17"/>
          <p:cNvSpPr txBox="true"/>
          <p:nvPr/>
        </p:nvSpPr>
        <p:spPr>
          <a:xfrm rot="0">
            <a:off x="652703" y="1879878"/>
            <a:ext cx="9058744" cy="8040621"/>
          </a:xfrm>
          <a:prstGeom prst="rect">
            <a:avLst/>
          </a:prstGeom>
        </p:spPr>
        <p:txBody>
          <a:bodyPr anchor="t" rtlCol="false" tIns="0" lIns="0" bIns="0" rIns="0">
            <a:spAutoFit/>
          </a:bodyPr>
          <a:lstStyle/>
          <a:p>
            <a:pPr>
              <a:lnSpc>
                <a:spcPts val="3591"/>
              </a:lnSpc>
            </a:pPr>
            <a:r>
              <a:rPr lang="en-US" sz="2565">
                <a:solidFill>
                  <a:srgbClr val="FFFFFF"/>
                </a:solidFill>
                <a:latin typeface="DM Sans"/>
              </a:rPr>
              <a:t>RSA encryptor bekerja sebagai berikut:</a:t>
            </a:r>
          </a:p>
          <a:p>
            <a:pPr>
              <a:lnSpc>
                <a:spcPts val="3591"/>
              </a:lnSpc>
            </a:pPr>
            <a:r>
              <a:rPr lang="en-US" sz="2565">
                <a:solidFill>
                  <a:srgbClr val="FFFFFF"/>
                </a:solidFill>
                <a:latin typeface="DM Sans"/>
              </a:rPr>
              <a:t>Entitas Sender bertindak sebagai pengirim pesan. Pada tahap awal, Sender mengirimkan pesan ke entitas Receiver untuk dienkripsi dan didekripsi menggunakan algoritma RSA. Ini dilakukan dengan menggunakan komponen Receiver sebagai modul utama yang berinteraksi dengan entitas lain untuk melakukan enkripsi dan dekripsi pesan.</a:t>
            </a:r>
          </a:p>
          <a:p>
            <a:pPr>
              <a:lnSpc>
                <a:spcPts val="3591"/>
              </a:lnSpc>
            </a:pPr>
          </a:p>
          <a:p>
            <a:pPr>
              <a:lnSpc>
                <a:spcPts val="3591"/>
              </a:lnSpc>
            </a:pPr>
            <a:r>
              <a:rPr lang="en-US" sz="2565">
                <a:solidFill>
                  <a:srgbClr val="FFFFFF"/>
                </a:solidFill>
                <a:latin typeface="DM Sans"/>
              </a:rPr>
              <a:t>Entitas Receiver sebagai modul utama menerima pesan dari Sender, lalu melakukan enkripsi dan dekripsi menggunakan kunci publik dan kunci privat yang dihasilkan oleh entitas KeyGenerator. Proses enkripsi dilakukan dengan mengubah karakter pesan menjadi bilangan bulat, kemudian dilakukan operasi eksponensial dan modulo dengan kunci publik. Pesan terenkripsi dikirimkan kembali ke Sender, dan proses dekripsi dilakukan di Receiver dengan menggunakan kunci privat yang sesuai.</a:t>
            </a:r>
          </a:p>
          <a:p>
            <a:pPr>
              <a:lnSpc>
                <a:spcPts val="3591"/>
              </a:lnSpc>
            </a:pPr>
          </a:p>
        </p:txBody>
      </p:sp>
      <p:sp>
        <p:nvSpPr>
          <p:cNvPr name="Freeform 18" id="18"/>
          <p:cNvSpPr/>
          <p:nvPr/>
        </p:nvSpPr>
        <p:spPr>
          <a:xfrm flipH="false" flipV="false" rot="-409601">
            <a:off x="5654821" y="9113832"/>
            <a:ext cx="2639025" cy="686146"/>
          </a:xfrm>
          <a:custGeom>
            <a:avLst/>
            <a:gdLst/>
            <a:ahLst/>
            <a:cxnLst/>
            <a:rect r="r" b="b" t="t" l="l"/>
            <a:pathLst>
              <a:path h="686146" w="2639025">
                <a:moveTo>
                  <a:pt x="0" y="0"/>
                </a:moveTo>
                <a:lnTo>
                  <a:pt x="2639025" y="0"/>
                </a:lnTo>
                <a:lnTo>
                  <a:pt x="2639025" y="686146"/>
                </a:lnTo>
                <a:lnTo>
                  <a:pt x="0" y="68614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8433863">
            <a:off x="9850368" y="5101266"/>
            <a:ext cx="4591887" cy="4733904"/>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0">
            <a:off x="11523295" y="565549"/>
            <a:ext cx="4099729" cy="4226525"/>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5996800">
            <a:off x="15300386" y="4810108"/>
            <a:ext cx="5975228" cy="6160028"/>
          </a:xfrm>
          <a:prstGeom prst="rect">
            <a:avLst/>
          </a:prstGeom>
        </p:spPr>
      </p:pic>
      <p:sp>
        <p:nvSpPr>
          <p:cNvPr name="Freeform 5" id="5"/>
          <p:cNvSpPr/>
          <p:nvPr/>
        </p:nvSpPr>
        <p:spPr>
          <a:xfrm flipH="false" flipV="false" rot="0">
            <a:off x="13903434" y="2678812"/>
            <a:ext cx="1155283" cy="1329300"/>
          </a:xfrm>
          <a:custGeom>
            <a:avLst/>
            <a:gdLst/>
            <a:ahLst/>
            <a:cxnLst/>
            <a:rect r="r" b="b" t="t" l="l"/>
            <a:pathLst>
              <a:path h="1329300" w="1155283">
                <a:moveTo>
                  <a:pt x="0" y="0"/>
                </a:moveTo>
                <a:lnTo>
                  <a:pt x="1155282" y="0"/>
                </a:lnTo>
                <a:lnTo>
                  <a:pt x="1155282" y="1329300"/>
                </a:lnTo>
                <a:lnTo>
                  <a:pt x="0" y="1329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448236">
            <a:off x="12823826" y="1708922"/>
            <a:ext cx="1155283" cy="1329300"/>
          </a:xfrm>
          <a:custGeom>
            <a:avLst/>
            <a:gdLst/>
            <a:ahLst/>
            <a:cxnLst/>
            <a:rect r="r" b="b" t="t" l="l"/>
            <a:pathLst>
              <a:path h="1329300" w="1155283">
                <a:moveTo>
                  <a:pt x="0" y="0"/>
                </a:moveTo>
                <a:lnTo>
                  <a:pt x="1155283" y="0"/>
                </a:lnTo>
                <a:lnTo>
                  <a:pt x="1155283" y="1329300"/>
                </a:lnTo>
                <a:lnTo>
                  <a:pt x="0" y="1329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296918" y="6701732"/>
            <a:ext cx="1065358" cy="1135556"/>
          </a:xfrm>
          <a:custGeom>
            <a:avLst/>
            <a:gdLst/>
            <a:ahLst/>
            <a:cxnLst/>
            <a:rect r="r" b="b" t="t" l="l"/>
            <a:pathLst>
              <a:path h="1135556" w="1065358">
                <a:moveTo>
                  <a:pt x="0" y="0"/>
                </a:moveTo>
                <a:lnTo>
                  <a:pt x="1065358" y="0"/>
                </a:lnTo>
                <a:lnTo>
                  <a:pt x="1065358" y="1135556"/>
                </a:lnTo>
                <a:lnTo>
                  <a:pt x="0" y="11355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3196030">
            <a:off x="10990616" y="6133955"/>
            <a:ext cx="1065358" cy="1135556"/>
          </a:xfrm>
          <a:custGeom>
            <a:avLst/>
            <a:gdLst/>
            <a:ahLst/>
            <a:cxnLst/>
            <a:rect r="r" b="b" t="t" l="l"/>
            <a:pathLst>
              <a:path h="1135556" w="1065358">
                <a:moveTo>
                  <a:pt x="0" y="0"/>
                </a:moveTo>
                <a:lnTo>
                  <a:pt x="1065358" y="0"/>
                </a:lnTo>
                <a:lnTo>
                  <a:pt x="1065358" y="1135555"/>
                </a:lnTo>
                <a:lnTo>
                  <a:pt x="0" y="11355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598794">
            <a:off x="10990616" y="7666926"/>
            <a:ext cx="1065358" cy="1135556"/>
          </a:xfrm>
          <a:custGeom>
            <a:avLst/>
            <a:gdLst/>
            <a:ahLst/>
            <a:cxnLst/>
            <a:rect r="r" b="b" t="t" l="l"/>
            <a:pathLst>
              <a:path h="1135556" w="1065358">
                <a:moveTo>
                  <a:pt x="0" y="0"/>
                </a:moveTo>
                <a:lnTo>
                  <a:pt x="1065358" y="0"/>
                </a:lnTo>
                <a:lnTo>
                  <a:pt x="1065358" y="1135555"/>
                </a:lnTo>
                <a:lnTo>
                  <a:pt x="0" y="11355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7259300" y="7250260"/>
            <a:ext cx="2885497" cy="645302"/>
          </a:xfrm>
          <a:custGeom>
            <a:avLst/>
            <a:gdLst/>
            <a:ahLst/>
            <a:cxnLst/>
            <a:rect r="r" b="b" t="t" l="l"/>
            <a:pathLst>
              <a:path h="645302" w="2885497">
                <a:moveTo>
                  <a:pt x="0" y="0"/>
                </a:moveTo>
                <a:lnTo>
                  <a:pt x="2885497" y="0"/>
                </a:lnTo>
                <a:lnTo>
                  <a:pt x="2885497" y="645302"/>
                </a:lnTo>
                <a:lnTo>
                  <a:pt x="0" y="6453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10701688">
            <a:off x="16649451" y="9000540"/>
            <a:ext cx="2885497" cy="645302"/>
          </a:xfrm>
          <a:custGeom>
            <a:avLst/>
            <a:gdLst/>
            <a:ahLst/>
            <a:cxnLst/>
            <a:rect r="r" b="b" t="t" l="l"/>
            <a:pathLst>
              <a:path h="645302" w="2885497">
                <a:moveTo>
                  <a:pt x="0" y="0"/>
                </a:moveTo>
                <a:lnTo>
                  <a:pt x="2885497" y="0"/>
                </a:lnTo>
                <a:lnTo>
                  <a:pt x="2885497" y="645302"/>
                </a:lnTo>
                <a:lnTo>
                  <a:pt x="0" y="6453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6649451" y="6551291"/>
            <a:ext cx="2189044" cy="429849"/>
          </a:xfrm>
          <a:custGeom>
            <a:avLst/>
            <a:gdLst/>
            <a:ahLst/>
            <a:cxnLst/>
            <a:rect r="r" b="b" t="t" l="l"/>
            <a:pathLst>
              <a:path h="429849" w="2189044">
                <a:moveTo>
                  <a:pt x="0" y="0"/>
                </a:moveTo>
                <a:lnTo>
                  <a:pt x="2189044" y="0"/>
                </a:lnTo>
                <a:lnTo>
                  <a:pt x="2189044" y="429848"/>
                </a:lnTo>
                <a:lnTo>
                  <a:pt x="0" y="4298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10671625">
            <a:off x="16513004" y="8234703"/>
            <a:ext cx="2189044" cy="429849"/>
          </a:xfrm>
          <a:custGeom>
            <a:avLst/>
            <a:gdLst/>
            <a:ahLst/>
            <a:cxnLst/>
            <a:rect r="r" b="b" t="t" l="l"/>
            <a:pathLst>
              <a:path h="429849" w="2189044">
                <a:moveTo>
                  <a:pt x="0" y="0"/>
                </a:moveTo>
                <a:lnTo>
                  <a:pt x="2189044" y="0"/>
                </a:lnTo>
                <a:lnTo>
                  <a:pt x="2189044" y="429849"/>
                </a:lnTo>
                <a:lnTo>
                  <a:pt x="0" y="4298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662228" y="853765"/>
            <a:ext cx="7546246" cy="1232644"/>
          </a:xfrm>
          <a:prstGeom prst="rect">
            <a:avLst/>
          </a:prstGeom>
        </p:spPr>
        <p:txBody>
          <a:bodyPr anchor="t" rtlCol="false" tIns="0" lIns="0" bIns="0" rIns="0">
            <a:spAutoFit/>
          </a:bodyPr>
          <a:lstStyle/>
          <a:p>
            <a:pPr>
              <a:lnSpc>
                <a:spcPts val="8854"/>
              </a:lnSpc>
            </a:pPr>
            <a:r>
              <a:rPr lang="en-US" sz="8854">
                <a:solidFill>
                  <a:srgbClr val="FFFFFF"/>
                </a:solidFill>
                <a:latin typeface="More Sugar Thin"/>
              </a:rPr>
              <a:t>How it Works</a:t>
            </a:r>
          </a:p>
        </p:txBody>
      </p:sp>
      <p:sp>
        <p:nvSpPr>
          <p:cNvPr name="Freeform 15" id="15"/>
          <p:cNvSpPr/>
          <p:nvPr/>
        </p:nvSpPr>
        <p:spPr>
          <a:xfrm flipH="false" flipV="false" rot="-293159">
            <a:off x="9614862" y="584963"/>
            <a:ext cx="1509784" cy="1328610"/>
          </a:xfrm>
          <a:custGeom>
            <a:avLst/>
            <a:gdLst/>
            <a:ahLst/>
            <a:cxnLst/>
            <a:rect r="r" b="b" t="t" l="l"/>
            <a:pathLst>
              <a:path h="1328610" w="1509784">
                <a:moveTo>
                  <a:pt x="0" y="0"/>
                </a:moveTo>
                <a:lnTo>
                  <a:pt x="1509785" y="0"/>
                </a:lnTo>
                <a:lnTo>
                  <a:pt x="1509785" y="1328611"/>
                </a:lnTo>
                <a:lnTo>
                  <a:pt x="0" y="13286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6770550" y="1975456"/>
            <a:ext cx="973423" cy="1627303"/>
          </a:xfrm>
          <a:custGeom>
            <a:avLst/>
            <a:gdLst/>
            <a:ahLst/>
            <a:cxnLst/>
            <a:rect r="r" b="b" t="t" l="l"/>
            <a:pathLst>
              <a:path h="1627303" w="973423">
                <a:moveTo>
                  <a:pt x="0" y="0"/>
                </a:moveTo>
                <a:lnTo>
                  <a:pt x="973423" y="0"/>
                </a:lnTo>
                <a:lnTo>
                  <a:pt x="973423" y="1627303"/>
                </a:lnTo>
                <a:lnTo>
                  <a:pt x="0" y="162730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7" id="17"/>
          <p:cNvSpPr txBox="true"/>
          <p:nvPr/>
        </p:nvSpPr>
        <p:spPr>
          <a:xfrm rot="0">
            <a:off x="662228" y="2114961"/>
            <a:ext cx="9058744" cy="6697596"/>
          </a:xfrm>
          <a:prstGeom prst="rect">
            <a:avLst/>
          </a:prstGeom>
        </p:spPr>
        <p:txBody>
          <a:bodyPr anchor="t" rtlCol="false" tIns="0" lIns="0" bIns="0" rIns="0">
            <a:spAutoFit/>
          </a:bodyPr>
          <a:lstStyle/>
          <a:p>
            <a:pPr>
              <a:lnSpc>
                <a:spcPts val="3591"/>
              </a:lnSpc>
            </a:pPr>
            <a:r>
              <a:rPr lang="en-US" sz="2565">
                <a:solidFill>
                  <a:srgbClr val="FFFFFF"/>
                </a:solidFill>
                <a:latin typeface="DM Sans"/>
              </a:rPr>
              <a:t>Entitas KeyGenerator bertugas menghasilkan kunci publik dan kunci privat yang digunakan untuk enkripsi dan dekripsi pesan. Komponen RandomPrimeGenerator pada entitas KeyGenerator menghasilkan bilangan prima secara acak yang menjadi basis untuk pembentukan kunci publik dan kunci privat dalam algoritma RSA.</a:t>
            </a:r>
          </a:p>
          <a:p>
            <a:pPr>
              <a:lnSpc>
                <a:spcPts val="3591"/>
              </a:lnSpc>
            </a:pPr>
          </a:p>
          <a:p>
            <a:pPr>
              <a:lnSpc>
                <a:spcPts val="3591"/>
              </a:lnSpc>
            </a:pPr>
            <a:r>
              <a:rPr lang="en-US" sz="2565">
                <a:solidFill>
                  <a:srgbClr val="FFFFFF"/>
                </a:solidFill>
                <a:latin typeface="DM Sans"/>
              </a:rPr>
              <a:t>Proses algoritma RSA terjadi dalam entitas Receiver. Ketika pesan diterima, karakter pesan diubah menjadi bilangan bulat, kemudian dilakukan operasi matematika sesuai dengan langkah-langkah enkripsi RSA. Hasil enkripsi dikirim kembali ke Sender untuk ditampilkan. Proses dekripsi dilakukan di Receiver menggunakan kunci privat yang sesuai, dan hasil dekripsi ditampilkan.</a:t>
            </a:r>
          </a:p>
          <a:p>
            <a:pPr>
              <a:lnSpc>
                <a:spcPts val="3591"/>
              </a:lnSpc>
            </a:pPr>
          </a:p>
        </p:txBody>
      </p:sp>
      <p:sp>
        <p:nvSpPr>
          <p:cNvPr name="Freeform 18" id="18"/>
          <p:cNvSpPr/>
          <p:nvPr/>
        </p:nvSpPr>
        <p:spPr>
          <a:xfrm flipH="false" flipV="false" rot="-409601">
            <a:off x="5654821" y="9113832"/>
            <a:ext cx="2639025" cy="686146"/>
          </a:xfrm>
          <a:custGeom>
            <a:avLst/>
            <a:gdLst/>
            <a:ahLst/>
            <a:cxnLst/>
            <a:rect r="r" b="b" t="t" l="l"/>
            <a:pathLst>
              <a:path h="686146" w="2639025">
                <a:moveTo>
                  <a:pt x="0" y="0"/>
                </a:moveTo>
                <a:lnTo>
                  <a:pt x="2639025" y="0"/>
                </a:lnTo>
                <a:lnTo>
                  <a:pt x="2639025" y="686146"/>
                </a:lnTo>
                <a:lnTo>
                  <a:pt x="0" y="68614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599400" y="3251213"/>
            <a:ext cx="13324131" cy="6007087"/>
          </a:xfrm>
          <a:custGeom>
            <a:avLst/>
            <a:gdLst/>
            <a:ahLst/>
            <a:cxnLst/>
            <a:rect r="r" b="b" t="t" l="l"/>
            <a:pathLst>
              <a:path h="6007087" w="13324131">
                <a:moveTo>
                  <a:pt x="0" y="0"/>
                </a:moveTo>
                <a:lnTo>
                  <a:pt x="13324131" y="0"/>
                </a:lnTo>
                <a:lnTo>
                  <a:pt x="13324131" y="6007087"/>
                </a:lnTo>
                <a:lnTo>
                  <a:pt x="0" y="6007087"/>
                </a:lnTo>
                <a:lnTo>
                  <a:pt x="0" y="0"/>
                </a:lnTo>
                <a:close/>
              </a:path>
            </a:pathLst>
          </a:custGeom>
          <a:blipFill>
            <a:blip r:embed="rId2"/>
            <a:stretch>
              <a:fillRect l="0" t="0" r="0" b="0"/>
            </a:stretch>
          </a:blipFill>
        </p:spPr>
      </p:sp>
      <p:sp>
        <p:nvSpPr>
          <p:cNvPr name="TextBox 3" id="3"/>
          <p:cNvSpPr txBox="true"/>
          <p:nvPr/>
        </p:nvSpPr>
        <p:spPr>
          <a:xfrm rot="0">
            <a:off x="2599400" y="857250"/>
            <a:ext cx="13089200" cy="1561641"/>
          </a:xfrm>
          <a:prstGeom prst="rect">
            <a:avLst/>
          </a:prstGeom>
        </p:spPr>
        <p:txBody>
          <a:bodyPr anchor="t" rtlCol="false" tIns="0" lIns="0" bIns="0" rIns="0">
            <a:spAutoFit/>
          </a:bodyPr>
          <a:lstStyle/>
          <a:p>
            <a:pPr algn="ctr">
              <a:lnSpc>
                <a:spcPts val="12395"/>
              </a:lnSpc>
              <a:spcBef>
                <a:spcPct val="0"/>
              </a:spcBef>
            </a:pPr>
            <a:r>
              <a:rPr lang="en-US" sz="8854">
                <a:solidFill>
                  <a:srgbClr val="FFFFFF"/>
                </a:solidFill>
                <a:latin typeface="More Sugar Thin"/>
              </a:rPr>
              <a:t>Finite State Machine</a:t>
            </a:r>
          </a:p>
        </p:txBody>
      </p:sp>
      <p:sp>
        <p:nvSpPr>
          <p:cNvPr name="TextBox 4" id="4"/>
          <p:cNvSpPr txBox="true"/>
          <p:nvPr/>
        </p:nvSpPr>
        <p:spPr>
          <a:xfrm rot="0">
            <a:off x="1028700" y="2323641"/>
            <a:ext cx="13089200" cy="812048"/>
          </a:xfrm>
          <a:prstGeom prst="rect">
            <a:avLst/>
          </a:prstGeom>
        </p:spPr>
        <p:txBody>
          <a:bodyPr anchor="t" rtlCol="false" tIns="0" lIns="0" bIns="0" rIns="0">
            <a:spAutoFit/>
          </a:bodyPr>
          <a:lstStyle/>
          <a:p>
            <a:pPr>
              <a:lnSpc>
                <a:spcPts val="6376"/>
              </a:lnSpc>
              <a:spcBef>
                <a:spcPct val="0"/>
              </a:spcBef>
            </a:pPr>
            <a:r>
              <a:rPr lang="en-US" sz="4554">
                <a:solidFill>
                  <a:srgbClr val="FFFFFF"/>
                </a:solidFill>
                <a:latin typeface="More Sugar Thin"/>
              </a:rPr>
              <a:t>Receiver.vhd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599400" y="2309180"/>
            <a:ext cx="13089200" cy="1561641"/>
          </a:xfrm>
          <a:prstGeom prst="rect">
            <a:avLst/>
          </a:prstGeom>
        </p:spPr>
        <p:txBody>
          <a:bodyPr anchor="t" rtlCol="false" tIns="0" lIns="0" bIns="0" rIns="0">
            <a:spAutoFit/>
          </a:bodyPr>
          <a:lstStyle/>
          <a:p>
            <a:pPr algn="ctr">
              <a:lnSpc>
                <a:spcPts val="12395"/>
              </a:lnSpc>
              <a:spcBef>
                <a:spcPct val="0"/>
              </a:spcBef>
            </a:pPr>
            <a:r>
              <a:rPr lang="en-US" sz="8854">
                <a:solidFill>
                  <a:srgbClr val="FFFFFF"/>
                </a:solidFill>
                <a:latin typeface="More Sugar Thin"/>
              </a:rPr>
              <a:t>Result &amp;Testing</a:t>
            </a:r>
          </a:p>
        </p:txBody>
      </p:sp>
      <p:sp>
        <p:nvSpPr>
          <p:cNvPr name="TextBox 3" id="3"/>
          <p:cNvSpPr txBox="true"/>
          <p:nvPr/>
        </p:nvSpPr>
        <p:spPr>
          <a:xfrm rot="0">
            <a:off x="1669968" y="4245904"/>
            <a:ext cx="14948065" cy="2980690"/>
          </a:xfrm>
          <a:prstGeom prst="rect">
            <a:avLst/>
          </a:prstGeom>
        </p:spPr>
        <p:txBody>
          <a:bodyPr anchor="t" rtlCol="false" tIns="0" lIns="0" bIns="0" rIns="0">
            <a:spAutoFit/>
          </a:bodyPr>
          <a:lstStyle/>
          <a:p>
            <a:pPr>
              <a:lnSpc>
                <a:spcPts val="4759"/>
              </a:lnSpc>
            </a:pPr>
            <a:r>
              <a:rPr lang="en-US" sz="3399">
                <a:solidFill>
                  <a:srgbClr val="FFFFFF"/>
                </a:solidFill>
                <a:latin typeface="DM Sans"/>
              </a:rPr>
              <a:t>Untuk pengetesan enkripsi dan dekripsi pesan ini menggunakan file Sender.vhd yang bertibdak sebagai testbench. Di dalam file Sender akan diberikan pesan berupa string sebanyak 10 huruf kapital yang tiap hurufnya dipisahkan oleh whitespace. Pesan akan diproses oleh main program Receiver.vhd.</a:t>
            </a:r>
          </a:p>
        </p:txBody>
      </p:sp>
      <p:pic>
        <p:nvPicPr>
          <p:cNvPr name="Picture 4" id="4"/>
          <p:cNvPicPr>
            <a:picLocks noChangeAspect="true"/>
          </p:cNvPicPr>
          <p:nvPr/>
        </p:nvPicPr>
        <p:blipFill>
          <a:blip r:embed="rId2"/>
          <a:srcRect l="0" t="0" r="0" b="0"/>
          <a:stretch>
            <a:fillRect/>
          </a:stretch>
        </p:blipFill>
        <p:spPr>
          <a:xfrm flipH="false" flipV="false" rot="0">
            <a:off x="7093518" y="7887272"/>
            <a:ext cx="4100965" cy="840698"/>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669968" y="2307246"/>
            <a:ext cx="14948065" cy="1780540"/>
          </a:xfrm>
          <a:prstGeom prst="rect">
            <a:avLst/>
          </a:prstGeom>
        </p:spPr>
        <p:txBody>
          <a:bodyPr anchor="t" rtlCol="false" tIns="0" lIns="0" bIns="0" rIns="0">
            <a:spAutoFit/>
          </a:bodyPr>
          <a:lstStyle/>
          <a:p>
            <a:pPr>
              <a:lnSpc>
                <a:spcPts val="4759"/>
              </a:lnSpc>
            </a:pPr>
            <a:r>
              <a:rPr lang="en-US" sz="3399">
                <a:solidFill>
                  <a:srgbClr val="FFFFFF"/>
                </a:solidFill>
                <a:latin typeface="DM Sans"/>
              </a:rPr>
              <a:t>Sender.vhd</a:t>
            </a:r>
          </a:p>
          <a:p>
            <a:pPr>
              <a:lnSpc>
                <a:spcPts val="4759"/>
              </a:lnSpc>
            </a:pPr>
          </a:p>
          <a:p>
            <a:pPr>
              <a:lnSpc>
                <a:spcPts val="4759"/>
              </a:lnSpc>
            </a:pPr>
          </a:p>
        </p:txBody>
      </p:sp>
      <p:pic>
        <p:nvPicPr>
          <p:cNvPr name="Picture 3" id="3"/>
          <p:cNvPicPr>
            <a:picLocks noChangeAspect="true"/>
          </p:cNvPicPr>
          <p:nvPr/>
        </p:nvPicPr>
        <p:blipFill>
          <a:blip r:embed="rId2"/>
          <a:srcRect l="0" t="0" r="0" b="0"/>
          <a:stretch>
            <a:fillRect/>
          </a:stretch>
        </p:blipFill>
        <p:spPr>
          <a:xfrm flipH="false" flipV="false" rot="0">
            <a:off x="7093518" y="7887272"/>
            <a:ext cx="4100965" cy="840698"/>
          </a:xfrm>
          <a:prstGeom prst="rect">
            <a:avLst/>
          </a:prstGeom>
        </p:spPr>
      </p:pic>
      <p:sp>
        <p:nvSpPr>
          <p:cNvPr name="Freeform 4" id="4"/>
          <p:cNvSpPr/>
          <p:nvPr/>
        </p:nvSpPr>
        <p:spPr>
          <a:xfrm flipH="false" flipV="false" rot="0">
            <a:off x="1028700" y="3230854"/>
            <a:ext cx="16230600" cy="3053086"/>
          </a:xfrm>
          <a:custGeom>
            <a:avLst/>
            <a:gdLst/>
            <a:ahLst/>
            <a:cxnLst/>
            <a:rect r="r" b="b" t="t" l="l"/>
            <a:pathLst>
              <a:path h="3053086" w="16230600">
                <a:moveTo>
                  <a:pt x="0" y="0"/>
                </a:moveTo>
                <a:lnTo>
                  <a:pt x="16230600" y="0"/>
                </a:lnTo>
                <a:lnTo>
                  <a:pt x="16230600" y="3053086"/>
                </a:lnTo>
                <a:lnTo>
                  <a:pt x="0" y="3053086"/>
                </a:lnTo>
                <a:lnTo>
                  <a:pt x="0" y="0"/>
                </a:lnTo>
                <a:close/>
              </a:path>
            </a:pathLst>
          </a:custGeom>
          <a:blipFill>
            <a:blip r:embed="rId3"/>
            <a:stretch>
              <a:fillRect l="0" t="0" r="0" b="0"/>
            </a:stretch>
          </a:blipFill>
        </p:spPr>
      </p:sp>
      <p:sp>
        <p:nvSpPr>
          <p:cNvPr name="TextBox 5" id="5"/>
          <p:cNvSpPr txBox="true"/>
          <p:nvPr/>
        </p:nvSpPr>
        <p:spPr>
          <a:xfrm rot="0">
            <a:off x="2599400" y="590550"/>
            <a:ext cx="13089200" cy="1561641"/>
          </a:xfrm>
          <a:prstGeom prst="rect">
            <a:avLst/>
          </a:prstGeom>
        </p:spPr>
        <p:txBody>
          <a:bodyPr anchor="t" rtlCol="false" tIns="0" lIns="0" bIns="0" rIns="0">
            <a:spAutoFit/>
          </a:bodyPr>
          <a:lstStyle/>
          <a:p>
            <a:pPr algn="ctr">
              <a:lnSpc>
                <a:spcPts val="12395"/>
              </a:lnSpc>
              <a:spcBef>
                <a:spcPct val="0"/>
              </a:spcBef>
            </a:pPr>
            <a:r>
              <a:rPr lang="en-US" sz="8854">
                <a:solidFill>
                  <a:srgbClr val="FFFFFF"/>
                </a:solidFill>
                <a:latin typeface="More Sugar Thin"/>
              </a:rPr>
              <a:t>Result &amp;Testing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093518" y="7887272"/>
            <a:ext cx="4100965" cy="840698"/>
          </a:xfrm>
          <a:prstGeom prst="rect">
            <a:avLst/>
          </a:prstGeom>
        </p:spPr>
      </p:pic>
      <p:sp>
        <p:nvSpPr>
          <p:cNvPr name="Freeform 3" id="3"/>
          <p:cNvSpPr/>
          <p:nvPr/>
        </p:nvSpPr>
        <p:spPr>
          <a:xfrm flipH="false" flipV="false" rot="0">
            <a:off x="1582108" y="3230854"/>
            <a:ext cx="15123783" cy="4522487"/>
          </a:xfrm>
          <a:custGeom>
            <a:avLst/>
            <a:gdLst/>
            <a:ahLst/>
            <a:cxnLst/>
            <a:rect r="r" b="b" t="t" l="l"/>
            <a:pathLst>
              <a:path h="4522487" w="15123783">
                <a:moveTo>
                  <a:pt x="0" y="0"/>
                </a:moveTo>
                <a:lnTo>
                  <a:pt x="15123784" y="0"/>
                </a:lnTo>
                <a:lnTo>
                  <a:pt x="15123784" y="4522487"/>
                </a:lnTo>
                <a:lnTo>
                  <a:pt x="0" y="4522487"/>
                </a:lnTo>
                <a:lnTo>
                  <a:pt x="0" y="0"/>
                </a:lnTo>
                <a:close/>
              </a:path>
            </a:pathLst>
          </a:custGeom>
          <a:blipFill>
            <a:blip r:embed="rId3"/>
            <a:stretch>
              <a:fillRect l="0" t="0" r="0" b="0"/>
            </a:stretch>
          </a:blipFill>
        </p:spPr>
      </p:sp>
      <p:sp>
        <p:nvSpPr>
          <p:cNvPr name="TextBox 4" id="4"/>
          <p:cNvSpPr txBox="true"/>
          <p:nvPr/>
        </p:nvSpPr>
        <p:spPr>
          <a:xfrm rot="0">
            <a:off x="1669968" y="2307246"/>
            <a:ext cx="14948065" cy="1780540"/>
          </a:xfrm>
          <a:prstGeom prst="rect">
            <a:avLst/>
          </a:prstGeom>
        </p:spPr>
        <p:txBody>
          <a:bodyPr anchor="t" rtlCol="false" tIns="0" lIns="0" bIns="0" rIns="0">
            <a:spAutoFit/>
          </a:bodyPr>
          <a:lstStyle/>
          <a:p>
            <a:pPr>
              <a:lnSpc>
                <a:spcPts val="4759"/>
              </a:lnSpc>
            </a:pPr>
            <a:r>
              <a:rPr lang="en-US" sz="3399">
                <a:solidFill>
                  <a:srgbClr val="FFFFFF"/>
                </a:solidFill>
                <a:latin typeface="DM Sans"/>
              </a:rPr>
              <a:t>Receiver.vhd</a:t>
            </a:r>
          </a:p>
          <a:p>
            <a:pPr>
              <a:lnSpc>
                <a:spcPts val="4759"/>
              </a:lnSpc>
            </a:pPr>
          </a:p>
          <a:p>
            <a:pPr>
              <a:lnSpc>
                <a:spcPts val="4759"/>
              </a:lnSpc>
            </a:pPr>
          </a:p>
        </p:txBody>
      </p:sp>
      <p:sp>
        <p:nvSpPr>
          <p:cNvPr name="TextBox 5" id="5"/>
          <p:cNvSpPr txBox="true"/>
          <p:nvPr/>
        </p:nvSpPr>
        <p:spPr>
          <a:xfrm rot="0">
            <a:off x="2599400" y="590550"/>
            <a:ext cx="13089200" cy="1561641"/>
          </a:xfrm>
          <a:prstGeom prst="rect">
            <a:avLst/>
          </a:prstGeom>
        </p:spPr>
        <p:txBody>
          <a:bodyPr anchor="t" rtlCol="false" tIns="0" lIns="0" bIns="0" rIns="0">
            <a:spAutoFit/>
          </a:bodyPr>
          <a:lstStyle/>
          <a:p>
            <a:pPr algn="ctr">
              <a:lnSpc>
                <a:spcPts val="12395"/>
              </a:lnSpc>
              <a:spcBef>
                <a:spcPct val="0"/>
              </a:spcBef>
            </a:pPr>
            <a:r>
              <a:rPr lang="en-US" sz="8854">
                <a:solidFill>
                  <a:srgbClr val="FFFFFF"/>
                </a:solidFill>
                <a:latin typeface="More Sugar Thin"/>
              </a:rPr>
              <a:t>Result &amp;Testing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DAF326NM9tU</dc:identifier>
  <dcterms:modified xsi:type="dcterms:W3CDTF">2011-08-01T06:04:30Z</dcterms:modified>
  <cp:revision>1</cp:revision>
  <dc:title>Black White Doodle Brainstorm Presentation </dc:title>
</cp:coreProperties>
</file>